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4"/>
  </p:sldMasterIdLst>
  <p:notesMasterIdLst>
    <p:notesMasterId r:id="rId13"/>
  </p:notesMasterIdLst>
  <p:sldIdLst>
    <p:sldId id="395" r:id="rId5"/>
    <p:sldId id="262" r:id="rId6"/>
    <p:sldId id="259" r:id="rId7"/>
    <p:sldId id="260" r:id="rId8"/>
    <p:sldId id="263" r:id="rId9"/>
    <p:sldId id="261" r:id="rId10"/>
    <p:sldId id="256" r:id="rId11"/>
    <p:sldId id="394" r:id="rId12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9000"/>
    <a:srgbClr val="363636"/>
    <a:srgbClr val="108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7808"/>
    <p:restoredTop sz="94601"/>
  </p:normalViewPr>
  <p:slideViewPr>
    <p:cSldViewPr snapToGrid="0" snapToObjects="1">
      <p:cViewPr varScale="1">
        <p:scale>
          <a:sx n="92" d="100"/>
          <a:sy n="92" d="100"/>
        </p:scale>
        <p:origin x="1916" y="6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44142-1F79-5B4E-9141-38F15E5765C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2236C-66D5-E24A-A951-5101B21AE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4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922-6AC4-8147-8BB3-05DC4D77635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1C3-B3EA-4B41-BBF9-FFCF1EA9AE3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27B004-7B86-4C65-B635-F95F558239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851" r="38419"/>
          <a:stretch/>
        </p:blipFill>
        <p:spPr>
          <a:xfrm>
            <a:off x="5127721" y="-43543"/>
            <a:ext cx="8238459" cy="6945086"/>
          </a:xfrm>
          <a:prstGeom prst="chord">
            <a:avLst>
              <a:gd name="adj1" fmla="val 4559942"/>
              <a:gd name="adj2" fmla="val 17045802"/>
            </a:avLst>
          </a:prstGeom>
        </p:spPr>
      </p:pic>
    </p:spTree>
    <p:extLst>
      <p:ext uri="{BB962C8B-B14F-4D97-AF65-F5344CB8AC3E}">
        <p14:creationId xmlns:p14="http://schemas.microsoft.com/office/powerpoint/2010/main" val="275873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922-6AC4-8147-8BB3-05DC4D77635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1C3-B3EA-4B41-BBF9-FFCF1EA9A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922-6AC4-8147-8BB3-05DC4D77635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1C3-B3EA-4B41-BBF9-FFCF1EA9A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32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9906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9906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2"/>
            <a:ext cx="9906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742950" rtl="0" eaLnBrk="1" fontAlgn="auto" latinLnBrk="1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742950" rtl="0" eaLnBrk="1" fontAlgn="auto" latinLnBrk="1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990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922-6AC4-8147-8BB3-05DC4D77635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1C3-B3EA-4B41-BBF9-FFCF1EA9A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8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922-6AC4-8147-8BB3-05DC4D77635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1C3-B3EA-4B41-BBF9-FFCF1EA9A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9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922-6AC4-8147-8BB3-05DC4D77635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1C3-B3EA-4B41-BBF9-FFCF1EA9A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7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922-6AC4-8147-8BB3-05DC4D77635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1C3-B3EA-4B41-BBF9-FFCF1EA9A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922-6AC4-8147-8BB3-05DC4D77635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1C3-B3EA-4B41-BBF9-FFCF1EA9A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2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922-6AC4-8147-8BB3-05DC4D77635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1C3-B3EA-4B41-BBF9-FFCF1EA9A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8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922-6AC4-8147-8BB3-05DC4D77635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1C3-B3EA-4B41-BBF9-FFCF1EA9A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0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922-6AC4-8147-8BB3-05DC4D77635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1C3-B3EA-4B41-BBF9-FFCF1EA9A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0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5B922-6AC4-8147-8BB3-05DC4D77635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B61C3-B3EA-4B41-BBF9-FFCF1EA9A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8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5F3E3A-E7E2-47F3-9DAA-4C1C598E6615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38100">
            <a:solidFill>
              <a:srgbClr val="CD9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2ACD06-40EE-4CE8-93ED-3AAF51A4C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649" y="1342195"/>
            <a:ext cx="5216649" cy="2643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131BB7-0F31-4A02-88C8-A9F6095E1217}"/>
              </a:ext>
            </a:extLst>
          </p:cNvPr>
          <p:cNvSpPr txBox="1"/>
          <p:nvPr/>
        </p:nvSpPr>
        <p:spPr>
          <a:xfrm>
            <a:off x="833220" y="3887389"/>
            <a:ext cx="3550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Law Firm Innovation Roadmap Template</a:t>
            </a:r>
          </a:p>
        </p:txBody>
      </p:sp>
    </p:spTree>
    <p:extLst>
      <p:ext uri="{BB962C8B-B14F-4D97-AF65-F5344CB8AC3E}">
        <p14:creationId xmlns:p14="http://schemas.microsoft.com/office/powerpoint/2010/main" val="324625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FFDC8FC-7E49-426D-9D37-249EA170A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915" y="185577"/>
            <a:ext cx="1619048" cy="7619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C1C87-1520-47F7-90F7-A9467C2E7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818" y="914400"/>
            <a:ext cx="8433145" cy="5377070"/>
          </a:xfrm>
          <a:ln w="28575">
            <a:solidFill>
              <a:srgbClr val="CD9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1600" i="1" dirty="0"/>
              <a:t>What are the short and medium term goals the firm hopes to achieve?</a:t>
            </a:r>
          </a:p>
          <a:p>
            <a:endParaRPr lang="en-AU" sz="1600" i="1" dirty="0"/>
          </a:p>
          <a:p>
            <a:pPr marL="0" indent="0">
              <a:buNone/>
            </a:pPr>
            <a:r>
              <a:rPr lang="en-AU" sz="1600" i="1" dirty="0"/>
              <a:t>What role could technology play in helping you be more efficient and effective? </a:t>
            </a:r>
          </a:p>
          <a:p>
            <a:pPr marL="0" indent="0">
              <a:buNone/>
            </a:pPr>
            <a:endParaRPr lang="en-AU" sz="1600" i="1" dirty="0"/>
          </a:p>
          <a:p>
            <a:pPr marL="0" indent="0">
              <a:buNone/>
            </a:pPr>
            <a:r>
              <a:rPr lang="en-AU" sz="1600" i="1" dirty="0"/>
              <a:t>Who are the key stakeholders to involve in this process?</a:t>
            </a:r>
          </a:p>
          <a:p>
            <a:pPr marL="0" indent="0">
              <a:buNone/>
            </a:pPr>
            <a:endParaRPr lang="en-AU" sz="1600" i="1" dirty="0"/>
          </a:p>
          <a:p>
            <a:pPr marL="0" indent="0">
              <a:lnSpc>
                <a:spcPct val="107000"/>
              </a:lnSpc>
              <a:buNone/>
            </a:pPr>
            <a:r>
              <a:rPr lang="en-AU" sz="1600" i="1" dirty="0"/>
              <a:t>Is there an opportunity to strengthen your client relationships and secure more ongoing work?</a:t>
            </a:r>
          </a:p>
          <a:p>
            <a:pPr marL="0" indent="0">
              <a:lnSpc>
                <a:spcPct val="107000"/>
              </a:lnSpc>
              <a:buNone/>
            </a:pPr>
            <a:endParaRPr lang="en-AU" sz="1600" i="1" dirty="0"/>
          </a:p>
          <a:p>
            <a:pPr marL="0" indent="0">
              <a:lnSpc>
                <a:spcPct val="107000"/>
              </a:lnSpc>
              <a:buNone/>
            </a:pPr>
            <a:r>
              <a:rPr lang="en-AU" sz="1600" i="1" dirty="0"/>
              <a:t>Do you need to win more business?</a:t>
            </a:r>
          </a:p>
          <a:p>
            <a:pPr marL="0" indent="0">
              <a:lnSpc>
                <a:spcPct val="107000"/>
              </a:lnSpc>
              <a:buNone/>
            </a:pPr>
            <a:endParaRPr lang="en-AU" sz="1600" i="1" dirty="0"/>
          </a:p>
          <a:p>
            <a:pPr marL="0" indent="0">
              <a:lnSpc>
                <a:spcPct val="107000"/>
              </a:lnSpc>
              <a:buNone/>
            </a:pPr>
            <a:r>
              <a:rPr lang="en-AU" sz="1600" i="1" dirty="0"/>
              <a:t>Do you need to reduce costs to compete more effectively with other firms on pricing?</a:t>
            </a:r>
          </a:p>
          <a:p>
            <a:pPr marL="0" indent="0">
              <a:lnSpc>
                <a:spcPct val="107000"/>
              </a:lnSpc>
              <a:buNone/>
            </a:pPr>
            <a:endParaRPr lang="en-AU" sz="1600" i="1" dirty="0"/>
          </a:p>
          <a:p>
            <a:pPr marL="0" indent="0">
              <a:lnSpc>
                <a:spcPct val="107000"/>
              </a:lnSpc>
              <a:buNone/>
            </a:pPr>
            <a:r>
              <a:rPr lang="en-AU" sz="1600" i="1" dirty="0"/>
              <a:t>Are you spending time on administrative tasks such as generating monthly reports for clients?</a:t>
            </a:r>
          </a:p>
          <a:p>
            <a:pPr marL="0" indent="0">
              <a:lnSpc>
                <a:spcPct val="107000"/>
              </a:lnSpc>
              <a:buNone/>
            </a:pPr>
            <a:endParaRPr lang="en-AU" sz="1600" i="1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600" i="1" dirty="0"/>
              <a:t>Do you want greater visibility over what your team is doing, to ensure that your clients are being looked after and their timeframes met?</a:t>
            </a:r>
          </a:p>
          <a:p>
            <a:pPr marL="0" indent="0">
              <a:buNone/>
            </a:pPr>
            <a:endParaRPr lang="en-AU" sz="1600" i="1" dirty="0"/>
          </a:p>
          <a:p>
            <a:pPr marL="0" indent="0">
              <a:buNone/>
            </a:pPr>
            <a:endParaRPr lang="en-AU" sz="1600" i="1" dirty="0"/>
          </a:p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endParaRPr lang="en-AU" sz="1600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2AEDB3E6-7B07-4032-9462-74E9888F7224}"/>
              </a:ext>
            </a:extLst>
          </p:cNvPr>
          <p:cNvSpPr txBox="1">
            <a:spLocks/>
          </p:cNvSpPr>
          <p:nvPr/>
        </p:nvSpPr>
        <p:spPr>
          <a:xfrm>
            <a:off x="736427" y="387354"/>
            <a:ext cx="8543925" cy="549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Step 1: Be clear on your goals</a:t>
            </a:r>
          </a:p>
        </p:txBody>
      </p:sp>
    </p:spTree>
    <p:extLst>
      <p:ext uri="{BB962C8B-B14F-4D97-AF65-F5344CB8AC3E}">
        <p14:creationId xmlns:p14="http://schemas.microsoft.com/office/powerpoint/2010/main" val="299291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0C07A8-318A-4A25-9CAB-CF8714A8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406400"/>
            <a:ext cx="8543925" cy="549273"/>
          </a:xfrm>
        </p:spPr>
        <p:txBody>
          <a:bodyPr>
            <a:normAutofit/>
          </a:bodyPr>
          <a:lstStyle/>
          <a:p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Step 2: Identify Pain Points                           Step 3: Group the Pain Points         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5DA9FE-853A-423B-BD38-20441CDCB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063487"/>
            <a:ext cx="4210050" cy="5113476"/>
          </a:xfrm>
          <a:ln w="28575">
            <a:solidFill>
              <a:srgbClr val="CD9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200" i="1" dirty="0"/>
              <a:t>Use Post-it notes with one frustration or pain point per note an add to this space.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906CB3-0E09-4930-AAF1-F58FC082B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063487"/>
            <a:ext cx="4210050" cy="5113476"/>
          </a:xfrm>
          <a:ln w="28575">
            <a:solidFill>
              <a:srgbClr val="CD9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200" i="1" dirty="0"/>
              <a:t>Group the pain points together into common themes </a:t>
            </a:r>
            <a:r>
              <a:rPr lang="en-AU" sz="1200" i="1" dirty="0" err="1"/>
              <a:t>eg</a:t>
            </a:r>
            <a:r>
              <a:rPr lang="en-AU" sz="1200" i="1" dirty="0"/>
              <a:t> Strengthen Client Relationships, Improve Business Processes to Minimise Admin time, Improve Internal Workflows etc</a:t>
            </a:r>
          </a:p>
        </p:txBody>
      </p:sp>
      <p:pic>
        <p:nvPicPr>
          <p:cNvPr id="8" name="Picture 7" descr="A picture containing monitor&#10;&#10;Description automatically generated">
            <a:extLst>
              <a:ext uri="{FF2B5EF4-FFF2-40B4-BE49-F238E27FC236}">
                <a16:creationId xmlns:a16="http://schemas.microsoft.com/office/drawing/2014/main" id="{762AF4DB-5366-43C0-BA74-BE10CF25E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84" y="1480931"/>
            <a:ext cx="981281" cy="895466"/>
          </a:xfrm>
          <a:prstGeom prst="rect">
            <a:avLst/>
          </a:prstGeom>
        </p:spPr>
      </p:pic>
      <p:pic>
        <p:nvPicPr>
          <p:cNvPr id="9" name="Picture 8" descr="A picture containing monitor&#10;&#10;Description automatically generated">
            <a:extLst>
              <a:ext uri="{FF2B5EF4-FFF2-40B4-BE49-F238E27FC236}">
                <a16:creationId xmlns:a16="http://schemas.microsoft.com/office/drawing/2014/main" id="{D390B18A-F761-46EB-A047-12E069A15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501" y="1480931"/>
            <a:ext cx="981281" cy="8954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5D2C68-0EFD-4606-829A-0D8580CD341F}"/>
              </a:ext>
            </a:extLst>
          </p:cNvPr>
          <p:cNvSpPr txBox="1"/>
          <p:nvPr/>
        </p:nvSpPr>
        <p:spPr>
          <a:xfrm>
            <a:off x="876299" y="1480931"/>
            <a:ext cx="8232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b="1" dirty="0">
                <a:latin typeface="Bradley Hand ITC" panose="03070402050302030203" pitchFamily="66" charset="0"/>
              </a:rPr>
              <a:t>Can’t keep track of budgets and spend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71F492-549E-45C1-AF48-107EA48B5084}"/>
              </a:ext>
            </a:extLst>
          </p:cNvPr>
          <p:cNvSpPr txBox="1"/>
          <p:nvPr/>
        </p:nvSpPr>
        <p:spPr>
          <a:xfrm>
            <a:off x="1991139" y="1476151"/>
            <a:ext cx="94152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b="1" dirty="0">
                <a:latin typeface="Bradley Hand ITC" panose="03070402050302030203" pitchFamily="66" charset="0"/>
              </a:rPr>
              <a:t>How do we prevent duplication in work / matters? </a:t>
            </a:r>
          </a:p>
        </p:txBody>
      </p:sp>
      <p:pic>
        <p:nvPicPr>
          <p:cNvPr id="14" name="Picture 13" descr="A picture containing monitor&#10;&#10;Description automatically generated">
            <a:extLst>
              <a:ext uri="{FF2B5EF4-FFF2-40B4-BE49-F238E27FC236}">
                <a16:creationId xmlns:a16="http://schemas.microsoft.com/office/drawing/2014/main" id="{2ED959ED-0639-4688-8630-7F91CFC7A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000" y="1480931"/>
            <a:ext cx="981281" cy="89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7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0C07A8-318A-4A25-9CAB-CF8714A8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53" y="413230"/>
            <a:ext cx="8543925" cy="549273"/>
          </a:xfrm>
        </p:spPr>
        <p:txBody>
          <a:bodyPr>
            <a:normAutofit/>
          </a:bodyPr>
          <a:lstStyle/>
          <a:p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Step 4: For each “theme” explore possible solutions.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5DA9FE-853A-423B-BD38-20441CDCB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063487"/>
            <a:ext cx="4210050" cy="5113476"/>
          </a:xfrm>
          <a:ln w="28575">
            <a:solidFill>
              <a:srgbClr val="CD9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200" i="1" dirty="0"/>
              <a:t>Use this space to focus on one “theme” at a time and brainstorm possible solutions, as many as you can, tech and non-tech – be creative! 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AU" sz="1200" i="1" dirty="0"/>
              <a:t>Ask questions to prompt creative thinking </a:t>
            </a:r>
            <a:r>
              <a:rPr lang="en-AU" sz="1200" i="1" dirty="0" err="1"/>
              <a:t>eg</a:t>
            </a:r>
            <a:r>
              <a:rPr lang="en-AU" sz="1200" i="1" dirty="0"/>
              <a:t> </a:t>
            </a:r>
            <a:r>
              <a: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would Google solve the problems? How would a </a:t>
            </a:r>
            <a:r>
              <a:rPr lang="en-AU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startup</a:t>
            </a:r>
            <a:r>
              <a: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solve the problem?</a:t>
            </a:r>
          </a:p>
          <a:p>
            <a:pPr marL="0" indent="0">
              <a:buNone/>
            </a:pPr>
            <a:endParaRPr lang="en-AU" sz="1200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906CB3-0E09-4930-AAF1-F58FC082B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063487"/>
            <a:ext cx="4210050" cy="5113476"/>
          </a:xfrm>
          <a:ln w="28575">
            <a:solidFill>
              <a:srgbClr val="CD9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200" i="1" dirty="0"/>
              <a:t>Shortlist the top 3 solutions for further investigation.</a:t>
            </a:r>
          </a:p>
        </p:txBody>
      </p:sp>
      <p:pic>
        <p:nvPicPr>
          <p:cNvPr id="8" name="Picture 7" descr="A picture containing monitor&#10;&#10;Description automatically generated">
            <a:extLst>
              <a:ext uri="{FF2B5EF4-FFF2-40B4-BE49-F238E27FC236}">
                <a16:creationId xmlns:a16="http://schemas.microsoft.com/office/drawing/2014/main" id="{762AF4DB-5366-43C0-BA74-BE10CF25E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84" y="2228733"/>
            <a:ext cx="981281" cy="895466"/>
          </a:xfrm>
          <a:prstGeom prst="rect">
            <a:avLst/>
          </a:prstGeom>
        </p:spPr>
      </p:pic>
      <p:pic>
        <p:nvPicPr>
          <p:cNvPr id="9" name="Picture 8" descr="A picture containing monitor&#10;&#10;Description automatically generated">
            <a:extLst>
              <a:ext uri="{FF2B5EF4-FFF2-40B4-BE49-F238E27FC236}">
                <a16:creationId xmlns:a16="http://schemas.microsoft.com/office/drawing/2014/main" id="{D390B18A-F761-46EB-A047-12E069A15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011" y="2228733"/>
            <a:ext cx="981281" cy="895466"/>
          </a:xfrm>
          <a:prstGeom prst="rect">
            <a:avLst/>
          </a:prstGeom>
        </p:spPr>
      </p:pic>
      <p:pic>
        <p:nvPicPr>
          <p:cNvPr id="14" name="Picture 13" descr="A picture containing monitor&#10;&#10;Description automatically generated">
            <a:extLst>
              <a:ext uri="{FF2B5EF4-FFF2-40B4-BE49-F238E27FC236}">
                <a16:creationId xmlns:a16="http://schemas.microsoft.com/office/drawing/2014/main" id="{2ED959ED-0639-4688-8630-7F91CFC7A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935" y="2228733"/>
            <a:ext cx="981281" cy="895466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7FC5B43-A3F6-4121-9DC7-5A24862CA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915" y="185577"/>
            <a:ext cx="1619048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0C07A8-318A-4A25-9CAB-CF8714A8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292" y="403098"/>
            <a:ext cx="8543925" cy="549273"/>
          </a:xfrm>
        </p:spPr>
        <p:txBody>
          <a:bodyPr>
            <a:normAutofit/>
          </a:bodyPr>
          <a:lstStyle/>
          <a:p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Step 5: Prioritise solutions to explore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947E645-6AF2-4210-8A80-FBA8D90FF97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7853703"/>
              </p:ext>
            </p:extLst>
          </p:nvPr>
        </p:nvGraphicFramePr>
        <p:xfrm>
          <a:off x="681038" y="1063625"/>
          <a:ext cx="8711440" cy="542924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355720">
                  <a:extLst>
                    <a:ext uri="{9D8B030D-6E8A-4147-A177-3AD203B41FA5}">
                      <a16:colId xmlns:a16="http://schemas.microsoft.com/office/drawing/2014/main" val="1154165600"/>
                    </a:ext>
                  </a:extLst>
                </a:gridCol>
                <a:gridCol w="4355720">
                  <a:extLst>
                    <a:ext uri="{9D8B030D-6E8A-4147-A177-3AD203B41FA5}">
                      <a16:colId xmlns:a16="http://schemas.microsoft.com/office/drawing/2014/main" val="3776697687"/>
                    </a:ext>
                  </a:extLst>
                </a:gridCol>
              </a:tblGrid>
              <a:tr h="2714624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38100" cap="flat" cmpd="sng" algn="ctr">
                      <a:solidFill>
                        <a:srgbClr val="CD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D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D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D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38100" cap="flat" cmpd="sng" algn="ctr">
                      <a:solidFill>
                        <a:srgbClr val="CD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D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D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D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256223"/>
                  </a:ext>
                </a:extLst>
              </a:tr>
              <a:tr h="2714624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38100" cap="flat" cmpd="sng" algn="ctr">
                      <a:solidFill>
                        <a:srgbClr val="CD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D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D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D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38100" cap="flat" cmpd="sng" algn="ctr">
                      <a:solidFill>
                        <a:srgbClr val="CD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D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D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D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87082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B8A61EF-C4DB-4E7D-976A-B23C07225673}"/>
              </a:ext>
            </a:extLst>
          </p:cNvPr>
          <p:cNvSpPr/>
          <p:nvPr/>
        </p:nvSpPr>
        <p:spPr>
          <a:xfrm>
            <a:off x="648292" y="796018"/>
            <a:ext cx="8515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i="1" dirty="0"/>
              <a:t>Use your post-it notes to plot on these axes. It doesn’t need to be scientific, just a basis for prioritising</a:t>
            </a: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87EB5CE6-2142-4D29-9A59-A322551C93C3}"/>
              </a:ext>
            </a:extLst>
          </p:cNvPr>
          <p:cNvSpPr/>
          <p:nvPr/>
        </p:nvSpPr>
        <p:spPr>
          <a:xfrm rot="7946764">
            <a:off x="4976261" y="1098481"/>
            <a:ext cx="125756" cy="128791"/>
          </a:xfrm>
          <a:prstGeom prst="corner">
            <a:avLst>
              <a:gd name="adj1" fmla="val 10000"/>
              <a:gd name="adj2" fmla="val 10000"/>
            </a:avLst>
          </a:prstGeom>
          <a:solidFill>
            <a:srgbClr val="CD9000"/>
          </a:solidFill>
          <a:ln>
            <a:solidFill>
              <a:srgbClr val="CD9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L-Shape 14">
            <a:extLst>
              <a:ext uri="{FF2B5EF4-FFF2-40B4-BE49-F238E27FC236}">
                <a16:creationId xmlns:a16="http://schemas.microsoft.com/office/drawing/2014/main" id="{E4FBB2B0-96C2-471B-AA6A-A6695E3FAB21}"/>
              </a:ext>
            </a:extLst>
          </p:cNvPr>
          <p:cNvSpPr/>
          <p:nvPr/>
        </p:nvSpPr>
        <p:spPr>
          <a:xfrm rot="13216163">
            <a:off x="9223574" y="3715780"/>
            <a:ext cx="125756" cy="128791"/>
          </a:xfrm>
          <a:prstGeom prst="corner">
            <a:avLst>
              <a:gd name="adj1" fmla="val 10000"/>
              <a:gd name="adj2" fmla="val 10000"/>
            </a:avLst>
          </a:prstGeom>
          <a:ln>
            <a:solidFill>
              <a:srgbClr val="CD9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L-Shape 15">
            <a:extLst>
              <a:ext uri="{FF2B5EF4-FFF2-40B4-BE49-F238E27FC236}">
                <a16:creationId xmlns:a16="http://schemas.microsoft.com/office/drawing/2014/main" id="{84721085-C16B-41AF-9699-3BA74014009C}"/>
              </a:ext>
            </a:extLst>
          </p:cNvPr>
          <p:cNvSpPr/>
          <p:nvPr/>
        </p:nvSpPr>
        <p:spPr>
          <a:xfrm rot="18635807">
            <a:off x="4963007" y="6343020"/>
            <a:ext cx="125756" cy="128791"/>
          </a:xfrm>
          <a:prstGeom prst="corner">
            <a:avLst>
              <a:gd name="adj1" fmla="val 10000"/>
              <a:gd name="adj2" fmla="val 10000"/>
            </a:avLst>
          </a:prstGeom>
          <a:ln>
            <a:solidFill>
              <a:srgbClr val="CD9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L-Shape 16">
            <a:extLst>
              <a:ext uri="{FF2B5EF4-FFF2-40B4-BE49-F238E27FC236}">
                <a16:creationId xmlns:a16="http://schemas.microsoft.com/office/drawing/2014/main" id="{DFF58E42-323C-4C2A-A23F-BFE96D6AC098}"/>
              </a:ext>
            </a:extLst>
          </p:cNvPr>
          <p:cNvSpPr/>
          <p:nvPr/>
        </p:nvSpPr>
        <p:spPr>
          <a:xfrm rot="2207535">
            <a:off x="702446" y="3702531"/>
            <a:ext cx="125756" cy="128791"/>
          </a:xfrm>
          <a:prstGeom prst="corner">
            <a:avLst>
              <a:gd name="adj1" fmla="val 10000"/>
              <a:gd name="adj2" fmla="val 10000"/>
            </a:avLst>
          </a:prstGeom>
          <a:ln>
            <a:solidFill>
              <a:srgbClr val="CD9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611E4A-B21A-4094-AB83-4433CE486102}"/>
              </a:ext>
            </a:extLst>
          </p:cNvPr>
          <p:cNvSpPr txBox="1"/>
          <p:nvPr/>
        </p:nvSpPr>
        <p:spPr>
          <a:xfrm>
            <a:off x="5036757" y="1108475"/>
            <a:ext cx="1264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i="1" dirty="0"/>
              <a:t>High Complexity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F2ACED-42AE-43B0-93F7-089891E2EB42}"/>
              </a:ext>
            </a:extLst>
          </p:cNvPr>
          <p:cNvSpPr txBox="1"/>
          <p:nvPr/>
        </p:nvSpPr>
        <p:spPr>
          <a:xfrm>
            <a:off x="8547652" y="3801222"/>
            <a:ext cx="997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i="1" dirty="0"/>
              <a:t>High Payoff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54DE9C-2B05-413D-9F72-D9B2AF2BA162}"/>
              </a:ext>
            </a:extLst>
          </p:cNvPr>
          <p:cNvSpPr txBox="1"/>
          <p:nvPr/>
        </p:nvSpPr>
        <p:spPr>
          <a:xfrm>
            <a:off x="5053023" y="6143976"/>
            <a:ext cx="11390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i="1" dirty="0"/>
              <a:t>Low Complexity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9A6662-FE7E-4F8F-A92E-D2C6B1A8AF0A}"/>
              </a:ext>
            </a:extLst>
          </p:cNvPr>
          <p:cNvSpPr txBox="1"/>
          <p:nvPr/>
        </p:nvSpPr>
        <p:spPr>
          <a:xfrm>
            <a:off x="681038" y="3800993"/>
            <a:ext cx="997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i="1" dirty="0"/>
              <a:t>Low Payoff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262F1E-BAEE-4C30-8D4C-C5726DDACDA1}"/>
              </a:ext>
            </a:extLst>
          </p:cNvPr>
          <p:cNvSpPr txBox="1"/>
          <p:nvPr/>
        </p:nvSpPr>
        <p:spPr>
          <a:xfrm>
            <a:off x="5844209" y="2165552"/>
            <a:ext cx="288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Strategically Important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6201AC-CF2B-4624-A4A3-466E35303511}"/>
              </a:ext>
            </a:extLst>
          </p:cNvPr>
          <p:cNvSpPr txBox="1"/>
          <p:nvPr/>
        </p:nvSpPr>
        <p:spPr>
          <a:xfrm>
            <a:off x="6342615" y="4908520"/>
            <a:ext cx="288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Just do it!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F0CE6C-D667-4563-8CA2-B628640323E5}"/>
              </a:ext>
            </a:extLst>
          </p:cNvPr>
          <p:cNvSpPr txBox="1"/>
          <p:nvPr/>
        </p:nvSpPr>
        <p:spPr>
          <a:xfrm>
            <a:off x="1821450" y="4891409"/>
            <a:ext cx="288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Revisit at a later date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C00EF6-69E2-41CF-B63B-6A14FC7ED70E}"/>
              </a:ext>
            </a:extLst>
          </p:cNvPr>
          <p:cNvSpPr txBox="1"/>
          <p:nvPr/>
        </p:nvSpPr>
        <p:spPr>
          <a:xfrm>
            <a:off x="1821450" y="2165552"/>
            <a:ext cx="288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Keep on the radar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494A417B-A2BB-467D-B24C-228E056EA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430" y="185577"/>
            <a:ext cx="1619048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3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0C07A8-318A-4A25-9CAB-CF8714A8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489644"/>
            <a:ext cx="8543925" cy="549273"/>
          </a:xfrm>
        </p:spPr>
        <p:txBody>
          <a:bodyPr>
            <a:normAutofit/>
          </a:bodyPr>
          <a:lstStyle/>
          <a:p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Step 6: Capture ideas and next steps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96FC879-4CC1-404B-A13A-4B65343A4F8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039983"/>
              </p:ext>
            </p:extLst>
          </p:nvPr>
        </p:nvGraphicFramePr>
        <p:xfrm>
          <a:off x="795130" y="1083365"/>
          <a:ext cx="8179903" cy="4569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58055">
                  <a:extLst>
                    <a:ext uri="{9D8B030D-6E8A-4147-A177-3AD203B41FA5}">
                      <a16:colId xmlns:a16="http://schemas.microsoft.com/office/drawing/2014/main" val="2412760152"/>
                    </a:ext>
                  </a:extLst>
                </a:gridCol>
                <a:gridCol w="1473489">
                  <a:extLst>
                    <a:ext uri="{9D8B030D-6E8A-4147-A177-3AD203B41FA5}">
                      <a16:colId xmlns:a16="http://schemas.microsoft.com/office/drawing/2014/main" val="3931719024"/>
                    </a:ext>
                  </a:extLst>
                </a:gridCol>
                <a:gridCol w="2388326">
                  <a:extLst>
                    <a:ext uri="{9D8B030D-6E8A-4147-A177-3AD203B41FA5}">
                      <a16:colId xmlns:a16="http://schemas.microsoft.com/office/drawing/2014/main" val="3674052255"/>
                    </a:ext>
                  </a:extLst>
                </a:gridCol>
                <a:gridCol w="928255">
                  <a:extLst>
                    <a:ext uri="{9D8B030D-6E8A-4147-A177-3AD203B41FA5}">
                      <a16:colId xmlns:a16="http://schemas.microsoft.com/office/drawing/2014/main" val="3361537809"/>
                    </a:ext>
                  </a:extLst>
                </a:gridCol>
                <a:gridCol w="1364672">
                  <a:extLst>
                    <a:ext uri="{9D8B030D-6E8A-4147-A177-3AD203B41FA5}">
                      <a16:colId xmlns:a16="http://schemas.microsoft.com/office/drawing/2014/main" val="3050566994"/>
                    </a:ext>
                  </a:extLst>
                </a:gridCol>
                <a:gridCol w="967106">
                  <a:extLst>
                    <a:ext uri="{9D8B030D-6E8A-4147-A177-3AD203B41FA5}">
                      <a16:colId xmlns:a16="http://schemas.microsoft.com/office/drawing/2014/main" val="1871835501"/>
                    </a:ext>
                  </a:extLst>
                </a:gridCol>
              </a:tblGrid>
              <a:tr h="278296">
                <a:tc>
                  <a:txBody>
                    <a:bodyPr/>
                    <a:lstStyle/>
                    <a:p>
                      <a:r>
                        <a:rPr lang="en-AU" sz="1200" dirty="0"/>
                        <a:t>Theme</a:t>
                      </a:r>
                    </a:p>
                  </a:txBody>
                  <a:tcPr>
                    <a:solidFill>
                      <a:srgbClr val="CD9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Problem it Solves</a:t>
                      </a:r>
                    </a:p>
                  </a:txBody>
                  <a:tcPr>
                    <a:solidFill>
                      <a:srgbClr val="CD9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Idea / Benefit / Solution</a:t>
                      </a:r>
                    </a:p>
                  </a:txBody>
                  <a:tcPr>
                    <a:solidFill>
                      <a:srgbClr val="CD9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Timeframe</a:t>
                      </a:r>
                    </a:p>
                  </a:txBody>
                  <a:tcPr>
                    <a:solidFill>
                      <a:srgbClr val="CD9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First 3 steps</a:t>
                      </a:r>
                    </a:p>
                  </a:txBody>
                  <a:tcPr>
                    <a:solidFill>
                      <a:srgbClr val="CD9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Project Lead</a:t>
                      </a:r>
                    </a:p>
                  </a:txBody>
                  <a:tcPr>
                    <a:solidFill>
                      <a:srgbClr val="CD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133647"/>
                  </a:ext>
                </a:extLst>
              </a:tr>
              <a:tr h="729816">
                <a:tc>
                  <a:txBody>
                    <a:bodyPr/>
                    <a:lstStyle/>
                    <a:p>
                      <a:r>
                        <a:rPr lang="en-US" sz="1200" dirty="0"/>
                        <a:t>Strengthen Client Relationships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Allows us to better advise clients</a:t>
                      </a:r>
                    </a:p>
                    <a:p>
                      <a:pPr marL="90488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Differentiates us from competition</a:t>
                      </a:r>
                    </a:p>
                    <a:p>
                      <a:pPr marL="90488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More secure cash flows</a:t>
                      </a:r>
                      <a:endParaRPr lang="en-AU" sz="1200" dirty="0"/>
                    </a:p>
                  </a:txBody>
                  <a:tcPr>
                    <a:solidFill>
                      <a:schemeClr val="accent3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 streamlined client intake portal for property clients</a:t>
                      </a:r>
                    </a:p>
                    <a:p>
                      <a:r>
                        <a:rPr lang="en-US" sz="1200" dirty="0"/>
                        <a:t>Ability to share information and provide matter updates in real-time</a:t>
                      </a:r>
                    </a:p>
                    <a:p>
                      <a:r>
                        <a:rPr lang="en-AU" sz="1200" dirty="0"/>
                        <a:t>Provides both law firm and clients better visibility over where matters are 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By end of year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1. Market scan</a:t>
                      </a:r>
                    </a:p>
                    <a:p>
                      <a:r>
                        <a:rPr lang="en-AU" sz="1200" dirty="0"/>
                        <a:t>2. Shortlist </a:t>
                      </a:r>
                    </a:p>
                    <a:p>
                      <a:r>
                        <a:rPr lang="en-AU" sz="1200" dirty="0"/>
                        <a:t>3. Demonstrations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846461"/>
                  </a:ext>
                </a:extLst>
              </a:tr>
              <a:tr h="729816"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010987"/>
                  </a:ext>
                </a:extLst>
              </a:tr>
              <a:tr h="729816"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608583"/>
                  </a:ext>
                </a:extLst>
              </a:tr>
              <a:tr h="729816"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783674"/>
                  </a:ext>
                </a:extLst>
              </a:tr>
              <a:tr h="729816"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975615"/>
                  </a:ext>
                </a:extLst>
              </a:tr>
            </a:tbl>
          </a:graphicData>
        </a:graphic>
      </p:graphicFrame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F8539F6-FC89-42AA-AB96-C43A467B7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984" y="277012"/>
            <a:ext cx="1619048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16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직사각형 1">
            <a:extLst>
              <a:ext uri="{FF2B5EF4-FFF2-40B4-BE49-F238E27FC236}">
                <a16:creationId xmlns:a16="http://schemas.microsoft.com/office/drawing/2014/main" id="{01A8F3DE-F1F9-41A8-820A-B25466BA39FB}"/>
              </a:ext>
            </a:extLst>
          </p:cNvPr>
          <p:cNvSpPr/>
          <p:nvPr/>
        </p:nvSpPr>
        <p:spPr>
          <a:xfrm>
            <a:off x="2372066" y="3048906"/>
            <a:ext cx="1207294" cy="292533"/>
          </a:xfrm>
          <a:prstGeom prst="rect">
            <a:avLst/>
          </a:prstGeom>
          <a:solidFill>
            <a:srgbClr val="555555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138" b="1" dirty="0"/>
              <a:t>Q4 2020</a:t>
            </a:r>
            <a:endParaRPr lang="ko-KR" altLang="en-US" sz="1138" b="1" dirty="0"/>
          </a:p>
        </p:txBody>
      </p:sp>
      <p:sp>
        <p:nvSpPr>
          <p:cNvPr id="68" name="직사각형 1">
            <a:extLst>
              <a:ext uri="{FF2B5EF4-FFF2-40B4-BE49-F238E27FC236}">
                <a16:creationId xmlns:a16="http://schemas.microsoft.com/office/drawing/2014/main" id="{1E2A0E4C-300D-49E1-848A-187C5C290623}"/>
              </a:ext>
            </a:extLst>
          </p:cNvPr>
          <p:cNvSpPr/>
          <p:nvPr/>
        </p:nvSpPr>
        <p:spPr>
          <a:xfrm>
            <a:off x="3716791" y="3048906"/>
            <a:ext cx="1207294" cy="292533"/>
          </a:xfrm>
          <a:prstGeom prst="rect">
            <a:avLst/>
          </a:prstGeom>
          <a:solidFill>
            <a:srgbClr val="108B9E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138" b="1" dirty="0"/>
              <a:t>Q1 2021</a:t>
            </a:r>
            <a:endParaRPr lang="ko-KR" altLang="en-US" sz="1138" b="1" dirty="0"/>
          </a:p>
        </p:txBody>
      </p:sp>
      <p:sp>
        <p:nvSpPr>
          <p:cNvPr id="69" name="직사각형 1">
            <a:extLst>
              <a:ext uri="{FF2B5EF4-FFF2-40B4-BE49-F238E27FC236}">
                <a16:creationId xmlns:a16="http://schemas.microsoft.com/office/drawing/2014/main" id="{4A102251-145B-4A35-ABF4-43D25CFEAC7C}"/>
              </a:ext>
            </a:extLst>
          </p:cNvPr>
          <p:cNvSpPr/>
          <p:nvPr/>
        </p:nvSpPr>
        <p:spPr>
          <a:xfrm>
            <a:off x="5061516" y="3048906"/>
            <a:ext cx="1207294" cy="292533"/>
          </a:xfrm>
          <a:prstGeom prst="rect">
            <a:avLst/>
          </a:prstGeom>
          <a:solidFill>
            <a:srgbClr val="363636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138" b="1" dirty="0"/>
              <a:t>Q2 2022</a:t>
            </a:r>
            <a:endParaRPr lang="ko-KR" altLang="en-US" sz="1138" b="1" dirty="0"/>
          </a:p>
        </p:txBody>
      </p:sp>
      <p:sp>
        <p:nvSpPr>
          <p:cNvPr id="70" name="직사각형 1">
            <a:extLst>
              <a:ext uri="{FF2B5EF4-FFF2-40B4-BE49-F238E27FC236}">
                <a16:creationId xmlns:a16="http://schemas.microsoft.com/office/drawing/2014/main" id="{0D66FA5E-D9C9-464F-A29C-5879EAD35A2B}"/>
              </a:ext>
            </a:extLst>
          </p:cNvPr>
          <p:cNvSpPr/>
          <p:nvPr/>
        </p:nvSpPr>
        <p:spPr>
          <a:xfrm>
            <a:off x="6406241" y="3048906"/>
            <a:ext cx="1207294" cy="292533"/>
          </a:xfrm>
          <a:prstGeom prst="rect">
            <a:avLst/>
          </a:prstGeom>
          <a:solidFill>
            <a:srgbClr val="D1900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138" b="1" dirty="0"/>
              <a:t>H2 2021</a:t>
            </a:r>
            <a:endParaRPr lang="ko-KR" altLang="en-US" sz="1138" b="1" dirty="0"/>
          </a:p>
        </p:txBody>
      </p:sp>
      <p:sp>
        <p:nvSpPr>
          <p:cNvPr id="71" name="직사각형 1">
            <a:extLst>
              <a:ext uri="{FF2B5EF4-FFF2-40B4-BE49-F238E27FC236}">
                <a16:creationId xmlns:a16="http://schemas.microsoft.com/office/drawing/2014/main" id="{EF7E6CB5-5A4F-41A4-AC67-BBDED009EF6F}"/>
              </a:ext>
            </a:extLst>
          </p:cNvPr>
          <p:cNvSpPr/>
          <p:nvPr/>
        </p:nvSpPr>
        <p:spPr>
          <a:xfrm>
            <a:off x="7750966" y="3048906"/>
            <a:ext cx="1207294" cy="292533"/>
          </a:xfrm>
          <a:prstGeom prst="rect">
            <a:avLst/>
          </a:prstGeom>
          <a:solidFill>
            <a:srgbClr val="108B9E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138" b="1" dirty="0"/>
              <a:t>H1 2022</a:t>
            </a:r>
            <a:endParaRPr lang="ko-KR" altLang="en-US" sz="1138" b="1" dirty="0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2239842-ECB9-4EF3-95F0-7A0629004B90}"/>
              </a:ext>
            </a:extLst>
          </p:cNvPr>
          <p:cNvCxnSpPr/>
          <p:nvPr/>
        </p:nvCxnSpPr>
        <p:spPr>
          <a:xfrm rot="10800000" flipV="1">
            <a:off x="3729732" y="3346011"/>
            <a:ext cx="0" cy="760500"/>
          </a:xfrm>
          <a:prstGeom prst="straightConnector1">
            <a:avLst/>
          </a:prstGeom>
          <a:ln w="25400">
            <a:solidFill>
              <a:srgbClr val="108B9E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1EB7567-0D91-4C81-9A7D-57294CFD4A5C}"/>
              </a:ext>
            </a:extLst>
          </p:cNvPr>
          <p:cNvCxnSpPr/>
          <p:nvPr/>
        </p:nvCxnSpPr>
        <p:spPr>
          <a:xfrm flipV="1">
            <a:off x="5074391" y="2292977"/>
            <a:ext cx="0" cy="760500"/>
          </a:xfrm>
          <a:prstGeom prst="straightConnector1">
            <a:avLst/>
          </a:prstGeom>
          <a:ln w="25400">
            <a:solidFill>
              <a:srgbClr val="363636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F025D55-E201-42FA-8CD0-A6942EBACE8E}"/>
              </a:ext>
            </a:extLst>
          </p:cNvPr>
          <p:cNvCxnSpPr/>
          <p:nvPr/>
        </p:nvCxnSpPr>
        <p:spPr>
          <a:xfrm rot="10800000" flipV="1">
            <a:off x="6419050" y="3346010"/>
            <a:ext cx="0" cy="760500"/>
          </a:xfrm>
          <a:prstGeom prst="straightConnector1">
            <a:avLst/>
          </a:prstGeom>
          <a:ln w="25400">
            <a:solidFill>
              <a:srgbClr val="D19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E1F2D31F-281D-4DCB-80CC-66C4AEACA83C}"/>
              </a:ext>
            </a:extLst>
          </p:cNvPr>
          <p:cNvSpPr/>
          <p:nvPr/>
        </p:nvSpPr>
        <p:spPr>
          <a:xfrm>
            <a:off x="2108691" y="1633883"/>
            <a:ext cx="556015" cy="556015"/>
          </a:xfrm>
          <a:prstGeom prst="ellipse">
            <a:avLst/>
          </a:prstGeom>
          <a:solidFill>
            <a:srgbClr val="55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404B8AE-5403-4FDA-B67E-359D054B1459}"/>
              </a:ext>
            </a:extLst>
          </p:cNvPr>
          <p:cNvSpPr/>
          <p:nvPr/>
        </p:nvSpPr>
        <p:spPr>
          <a:xfrm>
            <a:off x="4797197" y="1633883"/>
            <a:ext cx="556015" cy="556015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025D94A-7C0F-4FCC-AD45-511148D42917}"/>
              </a:ext>
            </a:extLst>
          </p:cNvPr>
          <p:cNvSpPr/>
          <p:nvPr/>
        </p:nvSpPr>
        <p:spPr>
          <a:xfrm>
            <a:off x="7485702" y="1633883"/>
            <a:ext cx="556015" cy="556015"/>
          </a:xfrm>
          <a:prstGeom prst="ellipse">
            <a:avLst/>
          </a:prstGeom>
          <a:solidFill>
            <a:srgbClr val="108B9E"/>
          </a:solidFill>
          <a:ln>
            <a:solidFill>
              <a:srgbClr val="108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42115CB-E791-442E-9279-2835F4BAF0DA}"/>
              </a:ext>
            </a:extLst>
          </p:cNvPr>
          <p:cNvGrpSpPr/>
          <p:nvPr/>
        </p:nvGrpSpPr>
        <p:grpSpPr>
          <a:xfrm>
            <a:off x="2483882" y="2140838"/>
            <a:ext cx="1356682" cy="898192"/>
            <a:chOff x="1985513" y="4307149"/>
            <a:chExt cx="2601799" cy="1105468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19392A3-5F6E-4E72-BC9D-CB248C50E03C}"/>
                </a:ext>
              </a:extLst>
            </p:cNvPr>
            <p:cNvSpPr txBox="1"/>
            <p:nvPr/>
          </p:nvSpPr>
          <p:spPr>
            <a:xfrm>
              <a:off x="2004347" y="4560313"/>
              <a:ext cx="2564399" cy="852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7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Detail here the benefits and how it will help you to deliver your goals. 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48C2E85-410C-4A4E-AA5D-27480981DFD8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98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75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Initiative  2</a:t>
              </a:r>
              <a:endParaRPr lang="ko-KR" altLang="en-US" sz="975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A229242-759F-40DB-88FC-E135E0E22479}"/>
              </a:ext>
            </a:extLst>
          </p:cNvPr>
          <p:cNvCxnSpPr/>
          <p:nvPr/>
        </p:nvCxnSpPr>
        <p:spPr>
          <a:xfrm flipV="1">
            <a:off x="2385073" y="2292977"/>
            <a:ext cx="0" cy="760500"/>
          </a:xfrm>
          <a:prstGeom prst="straightConnector1">
            <a:avLst/>
          </a:prstGeom>
          <a:ln w="25400">
            <a:solidFill>
              <a:srgbClr val="555555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7E6C507-BBB2-494B-8FAE-5C4E42B53DC9}"/>
              </a:ext>
            </a:extLst>
          </p:cNvPr>
          <p:cNvCxnSpPr/>
          <p:nvPr/>
        </p:nvCxnSpPr>
        <p:spPr>
          <a:xfrm flipV="1">
            <a:off x="7763710" y="2292977"/>
            <a:ext cx="0" cy="760500"/>
          </a:xfrm>
          <a:prstGeom prst="straightConnector1">
            <a:avLst/>
          </a:prstGeom>
          <a:ln w="25400">
            <a:solidFill>
              <a:srgbClr val="108B9E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C615DAE2-2B56-4F88-8C2B-F806EB496CC2}"/>
              </a:ext>
            </a:extLst>
          </p:cNvPr>
          <p:cNvSpPr/>
          <p:nvPr/>
        </p:nvSpPr>
        <p:spPr>
          <a:xfrm>
            <a:off x="3452945" y="4186128"/>
            <a:ext cx="556015" cy="556015"/>
          </a:xfrm>
          <a:prstGeom prst="ellipse">
            <a:avLst/>
          </a:prstGeom>
          <a:solidFill>
            <a:srgbClr val="108B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E54D4945-2685-45D1-AC77-76580372B0A9}"/>
              </a:ext>
            </a:extLst>
          </p:cNvPr>
          <p:cNvSpPr/>
          <p:nvPr/>
        </p:nvSpPr>
        <p:spPr>
          <a:xfrm>
            <a:off x="6141450" y="4186128"/>
            <a:ext cx="556015" cy="556015"/>
          </a:xfrm>
          <a:prstGeom prst="ellipse">
            <a:avLst/>
          </a:prstGeom>
          <a:solidFill>
            <a:srgbClr val="D1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8F91100-892A-40C0-86E4-E9DC73359830}"/>
              </a:ext>
            </a:extLst>
          </p:cNvPr>
          <p:cNvGrpSpPr/>
          <p:nvPr/>
        </p:nvGrpSpPr>
        <p:grpSpPr>
          <a:xfrm>
            <a:off x="5168169" y="2140838"/>
            <a:ext cx="1356682" cy="898192"/>
            <a:chOff x="1985513" y="4307149"/>
            <a:chExt cx="2601799" cy="1105468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6F45C06-20E9-4564-B4D6-725624B1DC2E}"/>
                </a:ext>
              </a:extLst>
            </p:cNvPr>
            <p:cNvSpPr txBox="1"/>
            <p:nvPr/>
          </p:nvSpPr>
          <p:spPr>
            <a:xfrm>
              <a:off x="2004347" y="4560313"/>
              <a:ext cx="2564399" cy="852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7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Detail here the benefits and how it will help you to deliver your goals. 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437AE29-ABCC-4B1D-BA78-E9071AC0A46B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98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75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Initiative  4</a:t>
              </a:r>
              <a:endParaRPr lang="ko-KR" altLang="en-US" sz="975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535E0C8-0E79-492A-88B4-4393F76BE67A}"/>
              </a:ext>
            </a:extLst>
          </p:cNvPr>
          <p:cNvGrpSpPr/>
          <p:nvPr/>
        </p:nvGrpSpPr>
        <p:grpSpPr>
          <a:xfrm>
            <a:off x="7923894" y="2173295"/>
            <a:ext cx="1356682" cy="880090"/>
            <a:chOff x="1985513" y="4307149"/>
            <a:chExt cx="2601799" cy="1187712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325AE05-5262-4F46-BD3E-6C1121C596A3}"/>
                </a:ext>
              </a:extLst>
            </p:cNvPr>
            <p:cNvSpPr txBox="1"/>
            <p:nvPr/>
          </p:nvSpPr>
          <p:spPr>
            <a:xfrm>
              <a:off x="2004347" y="4560313"/>
              <a:ext cx="2564399" cy="934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7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Detail here the benefits and how it will help you to deliver your goals. 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0590788-EAA9-4718-A430-42B3B1E4B884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98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75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Initiative 6</a:t>
              </a:r>
              <a:endParaRPr lang="ko-KR" altLang="en-US" sz="975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34F0D22-9341-4B5A-AE35-D5BDDF9274AE}"/>
              </a:ext>
            </a:extLst>
          </p:cNvPr>
          <p:cNvGrpSpPr/>
          <p:nvPr/>
        </p:nvGrpSpPr>
        <p:grpSpPr>
          <a:xfrm>
            <a:off x="3826025" y="3395073"/>
            <a:ext cx="1356682" cy="898192"/>
            <a:chOff x="1985513" y="4307149"/>
            <a:chExt cx="2601799" cy="1105468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56A82F0-F58B-4856-B977-52A43E71B561}"/>
                </a:ext>
              </a:extLst>
            </p:cNvPr>
            <p:cNvSpPr txBox="1"/>
            <p:nvPr/>
          </p:nvSpPr>
          <p:spPr>
            <a:xfrm>
              <a:off x="2004347" y="4560313"/>
              <a:ext cx="2564399" cy="852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7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Detail here the benefits and how it will help you to deliver your goals. 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6F5903F-26E4-486A-8ABC-64C34071ABD6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98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75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Initiative  3</a:t>
              </a:r>
              <a:endParaRPr lang="ko-KR" altLang="en-US" sz="975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F149AB4-7A2C-4F0B-941A-3C542CF159C6}"/>
              </a:ext>
            </a:extLst>
          </p:cNvPr>
          <p:cNvGrpSpPr/>
          <p:nvPr/>
        </p:nvGrpSpPr>
        <p:grpSpPr>
          <a:xfrm>
            <a:off x="6510312" y="3395073"/>
            <a:ext cx="1356682" cy="898192"/>
            <a:chOff x="1985513" y="4307149"/>
            <a:chExt cx="2601799" cy="1105468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35A4345-9871-43CF-83B1-8CF96CA1EE88}"/>
                </a:ext>
              </a:extLst>
            </p:cNvPr>
            <p:cNvSpPr txBox="1"/>
            <p:nvPr/>
          </p:nvSpPr>
          <p:spPr>
            <a:xfrm>
              <a:off x="2004347" y="4560313"/>
              <a:ext cx="2564399" cy="852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7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Detail here the benefits and how it will help you to deliver your goals.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67A1152-8B2D-420B-8F8D-44EA4EDF3D77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98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75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Initiative  5</a:t>
              </a:r>
              <a:endParaRPr lang="ko-KR" altLang="en-US" sz="975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7" name="직사각형 1">
            <a:extLst>
              <a:ext uri="{FF2B5EF4-FFF2-40B4-BE49-F238E27FC236}">
                <a16:creationId xmlns:a16="http://schemas.microsoft.com/office/drawing/2014/main" id="{44F59B9E-C1C7-435F-BAF4-AD231FB362FF}"/>
              </a:ext>
            </a:extLst>
          </p:cNvPr>
          <p:cNvSpPr/>
          <p:nvPr/>
        </p:nvSpPr>
        <p:spPr>
          <a:xfrm>
            <a:off x="1027341" y="3044294"/>
            <a:ext cx="1207294" cy="292533"/>
          </a:xfrm>
          <a:prstGeom prst="rect">
            <a:avLst/>
          </a:prstGeom>
          <a:solidFill>
            <a:srgbClr val="CD9000"/>
          </a:solidFill>
          <a:ln w="12700">
            <a:solidFill>
              <a:srgbClr val="D19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138" b="1" dirty="0"/>
              <a:t>Q3 2020</a:t>
            </a:r>
            <a:endParaRPr lang="ko-KR" altLang="en-US" sz="1138" b="1" dirty="0"/>
          </a:p>
        </p:txBody>
      </p:sp>
      <p:cxnSp>
        <p:nvCxnSpPr>
          <p:cNvPr id="98" name="Straight Arrow Connector 8">
            <a:extLst>
              <a:ext uri="{FF2B5EF4-FFF2-40B4-BE49-F238E27FC236}">
                <a16:creationId xmlns:a16="http://schemas.microsoft.com/office/drawing/2014/main" id="{1E3316FD-8F00-4CDD-BEF6-CEB4D8517866}"/>
              </a:ext>
            </a:extLst>
          </p:cNvPr>
          <p:cNvCxnSpPr/>
          <p:nvPr/>
        </p:nvCxnSpPr>
        <p:spPr>
          <a:xfrm rot="10800000" flipV="1">
            <a:off x="1040414" y="3341399"/>
            <a:ext cx="0" cy="760500"/>
          </a:xfrm>
          <a:prstGeom prst="straightConnector1">
            <a:avLst/>
          </a:prstGeom>
          <a:ln w="25400">
            <a:solidFill>
              <a:srgbClr val="CD9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19">
            <a:extLst>
              <a:ext uri="{FF2B5EF4-FFF2-40B4-BE49-F238E27FC236}">
                <a16:creationId xmlns:a16="http://schemas.microsoft.com/office/drawing/2014/main" id="{13DB93F4-69E6-40BA-9BAB-C9A2FA00DA83}"/>
              </a:ext>
            </a:extLst>
          </p:cNvPr>
          <p:cNvSpPr/>
          <p:nvPr/>
        </p:nvSpPr>
        <p:spPr>
          <a:xfrm>
            <a:off x="764439" y="4181516"/>
            <a:ext cx="556015" cy="556015"/>
          </a:xfrm>
          <a:prstGeom prst="ellipse">
            <a:avLst/>
          </a:prstGeom>
          <a:solidFill>
            <a:srgbClr val="D1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0" name="Group 32">
            <a:extLst>
              <a:ext uri="{FF2B5EF4-FFF2-40B4-BE49-F238E27FC236}">
                <a16:creationId xmlns:a16="http://schemas.microsoft.com/office/drawing/2014/main" id="{FDE6E807-FAA0-4183-A224-E5E119321238}"/>
              </a:ext>
            </a:extLst>
          </p:cNvPr>
          <p:cNvGrpSpPr/>
          <p:nvPr/>
        </p:nvGrpSpPr>
        <p:grpSpPr>
          <a:xfrm>
            <a:off x="1141738" y="3390461"/>
            <a:ext cx="1356682" cy="898192"/>
            <a:chOff x="1985513" y="4307149"/>
            <a:chExt cx="2601799" cy="1105468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8D06741-F1E7-4874-9300-2A2B25234817}"/>
                </a:ext>
              </a:extLst>
            </p:cNvPr>
            <p:cNvSpPr txBox="1"/>
            <p:nvPr/>
          </p:nvSpPr>
          <p:spPr>
            <a:xfrm>
              <a:off x="2004347" y="4560313"/>
              <a:ext cx="2564399" cy="852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7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Detail here the benefits and how it will help you to deliver your goals. 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8B621DE-CD14-43FF-A537-A52A08A784DD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98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75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Initiative  1</a:t>
              </a:r>
              <a:endParaRPr lang="ko-KR" altLang="en-US" sz="975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id="{26784D29-6106-4BBA-918A-248127107A29}"/>
              </a:ext>
            </a:extLst>
          </p:cNvPr>
          <p:cNvSpPr/>
          <p:nvPr/>
        </p:nvSpPr>
        <p:spPr>
          <a:xfrm flipH="1">
            <a:off x="4902395" y="1791936"/>
            <a:ext cx="318242" cy="26253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463" dirty="0"/>
          </a:p>
        </p:txBody>
      </p:sp>
      <p:sp>
        <p:nvSpPr>
          <p:cNvPr id="107" name="Block Arc 10">
            <a:extLst>
              <a:ext uri="{FF2B5EF4-FFF2-40B4-BE49-F238E27FC236}">
                <a16:creationId xmlns:a16="http://schemas.microsoft.com/office/drawing/2014/main" id="{DB0D4276-B5D5-45C4-8E91-D1F837450F81}"/>
              </a:ext>
            </a:extLst>
          </p:cNvPr>
          <p:cNvSpPr/>
          <p:nvPr/>
        </p:nvSpPr>
        <p:spPr>
          <a:xfrm>
            <a:off x="7588410" y="1803411"/>
            <a:ext cx="350601" cy="237478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463" dirty="0">
              <a:solidFill>
                <a:schemeClr val="tx1"/>
              </a:solidFill>
            </a:endParaRPr>
          </a:p>
        </p:txBody>
      </p:sp>
      <p:pic>
        <p:nvPicPr>
          <p:cNvPr id="5" name="Graphic 4" descr="Dollar">
            <a:extLst>
              <a:ext uri="{FF2B5EF4-FFF2-40B4-BE49-F238E27FC236}">
                <a16:creationId xmlns:a16="http://schemas.microsoft.com/office/drawing/2014/main" id="{C2F015D6-A87E-490C-A03B-51C5317CC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068" y="4280106"/>
            <a:ext cx="337626" cy="337626"/>
          </a:xfrm>
          <a:prstGeom prst="rect">
            <a:avLst/>
          </a:prstGeom>
        </p:spPr>
      </p:pic>
      <p:pic>
        <p:nvPicPr>
          <p:cNvPr id="7" name="Graphic 6" descr="Bar graph with upward trend">
            <a:extLst>
              <a:ext uri="{FF2B5EF4-FFF2-40B4-BE49-F238E27FC236}">
                <a16:creationId xmlns:a16="http://schemas.microsoft.com/office/drawing/2014/main" id="{1E18B1E5-7C81-44AE-A0D8-0F4C23690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1739" y="1720666"/>
            <a:ext cx="366668" cy="366668"/>
          </a:xfrm>
          <a:prstGeom prst="rect">
            <a:avLst/>
          </a:prstGeom>
        </p:spPr>
      </p:pic>
      <p:pic>
        <p:nvPicPr>
          <p:cNvPr id="9" name="Graphic 8" descr="Research">
            <a:extLst>
              <a:ext uri="{FF2B5EF4-FFF2-40B4-BE49-F238E27FC236}">
                <a16:creationId xmlns:a16="http://schemas.microsoft.com/office/drawing/2014/main" id="{077CC441-3D8F-4691-9BCA-CD7D54070B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5376" y="4267822"/>
            <a:ext cx="382831" cy="382831"/>
          </a:xfrm>
          <a:prstGeom prst="rect">
            <a:avLst/>
          </a:prstGeom>
        </p:spPr>
      </p:pic>
      <p:pic>
        <p:nvPicPr>
          <p:cNvPr id="11" name="Graphic 10" descr="Network">
            <a:extLst>
              <a:ext uri="{FF2B5EF4-FFF2-40B4-BE49-F238E27FC236}">
                <a16:creationId xmlns:a16="http://schemas.microsoft.com/office/drawing/2014/main" id="{555C969F-F6F7-47AF-A506-73615202D8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82558" y="4226897"/>
            <a:ext cx="484746" cy="484746"/>
          </a:xfrm>
          <a:prstGeom prst="rect">
            <a:avLst/>
          </a:prstGeom>
        </p:spPr>
      </p:pic>
      <p:sp>
        <p:nvSpPr>
          <p:cNvPr id="46" name="Title 3">
            <a:extLst>
              <a:ext uri="{FF2B5EF4-FFF2-40B4-BE49-F238E27FC236}">
                <a16:creationId xmlns:a16="http://schemas.microsoft.com/office/drawing/2014/main" id="{B7DFDCF5-6971-4EE5-83D2-780D2BA42694}"/>
              </a:ext>
            </a:extLst>
          </p:cNvPr>
          <p:cNvSpPr txBox="1">
            <a:spLocks/>
          </p:cNvSpPr>
          <p:nvPr/>
        </p:nvSpPr>
        <p:spPr>
          <a:xfrm>
            <a:off x="681038" y="365127"/>
            <a:ext cx="8543925" cy="549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+mn-lt"/>
              </a:rPr>
              <a:t>Innovation Roadmap Template</a:t>
            </a:r>
            <a:endParaRPr lang="en-AU" sz="2000" dirty="0">
              <a:latin typeface="+mn-lt"/>
            </a:endParaRPr>
          </a:p>
        </p:txBody>
      </p:sp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2B262F76-CC1B-488F-AAA0-F4077BDC60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51847" y="152495"/>
            <a:ext cx="1619048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5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E436F-C6C8-4010-A105-45A40F984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47" y="2254885"/>
            <a:ext cx="4160093" cy="1692794"/>
          </a:xfrm>
        </p:spPr>
        <p:txBody>
          <a:bodyPr rtlCol="0">
            <a:normAutofit/>
          </a:bodyPr>
          <a:lstStyle/>
          <a:p>
            <a:pPr defTabSz="457200"/>
            <a:r>
              <a:rPr lang="en-AU" sz="3600" b="1" dirty="0">
                <a:latin typeface="+mn-lt"/>
                <a:ea typeface="+mn-ea"/>
                <a:cs typeface="+mn-cs"/>
              </a:rPr>
              <a:t>THE END</a:t>
            </a:r>
          </a:p>
        </p:txBody>
      </p:sp>
      <p:pic>
        <p:nvPicPr>
          <p:cNvPr id="23" name="Picture 22" descr="A computer sitting on a table&#10;&#10;Description automatically generated">
            <a:extLst>
              <a:ext uri="{FF2B5EF4-FFF2-40B4-BE49-F238E27FC236}">
                <a16:creationId xmlns:a16="http://schemas.microsoft.com/office/drawing/2014/main" id="{E22B9C02-28A9-41AD-B7A5-83E0D4131A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0" r="23244" b="-1"/>
          <a:stretch/>
        </p:blipFill>
        <p:spPr>
          <a:xfrm>
            <a:off x="4776564" y="10"/>
            <a:ext cx="5129435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C2B9BFD-0B4D-4AE9-8F22-CCE4542A2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0" y="5821711"/>
            <a:ext cx="1537825" cy="6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05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6C6AB285CA446A624F68A9096FD0F" ma:contentTypeVersion="14" ma:contentTypeDescription="Create a new document." ma:contentTypeScope="" ma:versionID="0a4ee4d4a06b31e960e0bcdbc643fef3">
  <xsd:schema xmlns:xsd="http://www.w3.org/2001/XMLSchema" xmlns:xs="http://www.w3.org/2001/XMLSchema" xmlns:p="http://schemas.microsoft.com/office/2006/metadata/properties" xmlns:ns2="fd34e141-0cd9-4213-b10e-7781dbf786b8" xmlns:ns3="38d6acd3-305f-4bc5-aeab-8a7c301e0a9b" targetNamespace="http://schemas.microsoft.com/office/2006/metadata/properties" ma:root="true" ma:fieldsID="1798242a0ab3038e1ac0ff138d42665a" ns2:_="" ns3:_="">
    <xsd:import namespace="fd34e141-0cd9-4213-b10e-7781dbf786b8"/>
    <xsd:import namespace="38d6acd3-305f-4bc5-aeab-8a7c301e0a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4e141-0cd9-4213-b10e-7781dbf786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6acd3-305f-4bc5-aeab-8a7c301e0a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68E6BD-52BE-4BEA-ACA5-5934AA8508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67C0A5-B9C3-46CA-81AB-781AB865A0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34e141-0cd9-4213-b10e-7781dbf786b8"/>
    <ds:schemaRef ds:uri="38d6acd3-305f-4bc5-aeab-8a7c301e0a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941D63-55D2-4F64-900A-A28030427FD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8d6acd3-305f-4bc5-aeab-8a7c301e0a9b"/>
    <ds:schemaRef ds:uri="http://schemas.microsoft.com/office/infopath/2007/PartnerControls"/>
    <ds:schemaRef ds:uri="fd34e141-0cd9-4213-b10e-7781dbf786b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</TotalTime>
  <Words>535</Words>
  <Application>Microsoft Office PowerPoint</Application>
  <PresentationFormat>A4 Paper (210x297 mm)</PresentationFormat>
  <Paragraphs>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Bradley Hand ITC</vt:lpstr>
      <vt:lpstr>Calibri</vt:lpstr>
      <vt:lpstr>Calibri Light</vt:lpstr>
      <vt:lpstr>Office Theme</vt:lpstr>
      <vt:lpstr>PowerPoint Presentation</vt:lpstr>
      <vt:lpstr>PowerPoint Presentation</vt:lpstr>
      <vt:lpstr>Step 2: Identify Pain Points                           Step 3: Group the Pain Points           </vt:lpstr>
      <vt:lpstr>Step 4: For each “theme” explore possible solutions.</vt:lpstr>
      <vt:lpstr>Step 5: Prioritise solutions to explore</vt:lpstr>
      <vt:lpstr>Step 6: Capture ideas and next steps</vt:lpstr>
      <vt:lpstr>PowerPoint Presentation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Sacha Kirk</dc:creator>
  <cp:lastModifiedBy>Sacha Kirk</cp:lastModifiedBy>
  <cp:revision>23</cp:revision>
  <cp:lastPrinted>2019-06-10T03:32:45Z</cp:lastPrinted>
  <dcterms:created xsi:type="dcterms:W3CDTF">2019-05-31T03:43:54Z</dcterms:created>
  <dcterms:modified xsi:type="dcterms:W3CDTF">2020-08-18T03:08:17Z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0x010100AAC6C6AB285CA446A624F68A9096FD0F</vt:lpwstr>
  </property>
</Properties>
</file>